
<file path=[Content_Types].xml><?xml version="1.0" encoding="utf-8"?>
<Types xmlns="http://schemas.openxmlformats.org/package/2006/content-types">
  <Default ContentType="application/vnd.openxmlformats-officedocument.oleObject" Extension="bin"/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18288000" cy="10287000"/>
  <p:notesSz cx="6858000" cy="9144000"/>
  <p:embeddedFontLst>
    <p:embeddedFont>
      <p:font typeface="Abril Fatface" charset="1" panose="02000503000000020003"/>
      <p:regular r:id="rId28"/>
    </p:embeddedFont>
    <p:embeddedFont>
      <p:font typeface="Roboto" charset="1" panose="02000000000000000000"/>
      <p:regular r:id="rId29"/>
    </p:embeddedFont>
    <p:embeddedFont>
      <p:font typeface="Roboto Bold" charset="1" panose="02000000000000000000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embeddings/oleObject1.bin" Type="http://schemas.openxmlformats.org/officeDocument/2006/relationships/oleObject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0.png" Type="http://schemas.openxmlformats.org/officeDocument/2006/relationships/image"/><Relationship Id="rId5" Target="../media/image21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9258300"/>
            <a:ext cx="2343200" cy="166258"/>
          </a:xfrm>
          <a:custGeom>
            <a:avLst/>
            <a:gdLst/>
            <a:ahLst/>
            <a:cxnLst/>
            <a:rect r="r" b="b" t="t" l="l"/>
            <a:pathLst>
              <a:path h="166258" w="2343200">
                <a:moveTo>
                  <a:pt x="0" y="0"/>
                </a:moveTo>
                <a:lnTo>
                  <a:pt x="2343200" y="0"/>
                </a:lnTo>
                <a:lnTo>
                  <a:pt x="2343200" y="166258"/>
                </a:lnTo>
                <a:lnTo>
                  <a:pt x="0" y="1662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358722" y="663529"/>
            <a:ext cx="1900578" cy="824779"/>
          </a:xfrm>
          <a:custGeom>
            <a:avLst/>
            <a:gdLst/>
            <a:ahLst/>
            <a:cxnLst/>
            <a:rect r="r" b="b" t="t" l="l"/>
            <a:pathLst>
              <a:path h="824779" w="1900578">
                <a:moveTo>
                  <a:pt x="0" y="0"/>
                </a:moveTo>
                <a:lnTo>
                  <a:pt x="1900578" y="0"/>
                </a:lnTo>
                <a:lnTo>
                  <a:pt x="1900578" y="824778"/>
                </a:lnTo>
                <a:lnTo>
                  <a:pt x="0" y="8247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900292" y="3142570"/>
            <a:ext cx="3630502" cy="3630502"/>
          </a:xfrm>
          <a:custGeom>
            <a:avLst/>
            <a:gdLst/>
            <a:ahLst/>
            <a:cxnLst/>
            <a:rect r="r" b="b" t="t" l="l"/>
            <a:pathLst>
              <a:path h="3630502" w="3630502">
                <a:moveTo>
                  <a:pt x="0" y="0"/>
                </a:moveTo>
                <a:lnTo>
                  <a:pt x="3630502" y="0"/>
                </a:lnTo>
                <a:lnTo>
                  <a:pt x="3630502" y="3630502"/>
                </a:lnTo>
                <a:lnTo>
                  <a:pt x="0" y="3630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014122" y="3748514"/>
            <a:ext cx="2837586" cy="3024558"/>
          </a:xfrm>
          <a:custGeom>
            <a:avLst/>
            <a:gdLst/>
            <a:ahLst/>
            <a:cxnLst/>
            <a:rect r="r" b="b" t="t" l="l"/>
            <a:pathLst>
              <a:path h="3024558" w="2837586">
                <a:moveTo>
                  <a:pt x="0" y="0"/>
                </a:moveTo>
                <a:lnTo>
                  <a:pt x="2837585" y="0"/>
                </a:lnTo>
                <a:lnTo>
                  <a:pt x="2837585" y="3024558"/>
                </a:lnTo>
                <a:lnTo>
                  <a:pt x="0" y="302455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5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200300" y="4910063"/>
            <a:ext cx="2287222" cy="2287222"/>
          </a:xfrm>
          <a:custGeom>
            <a:avLst/>
            <a:gdLst/>
            <a:ahLst/>
            <a:cxnLst/>
            <a:rect r="r" b="b" t="t" l="l"/>
            <a:pathLst>
              <a:path h="2287222" w="2287222">
                <a:moveTo>
                  <a:pt x="0" y="0"/>
                </a:moveTo>
                <a:lnTo>
                  <a:pt x="2287222" y="0"/>
                </a:lnTo>
                <a:lnTo>
                  <a:pt x="2287222" y="2287222"/>
                </a:lnTo>
                <a:lnTo>
                  <a:pt x="0" y="228722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7999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62014" y="92946"/>
            <a:ext cx="3276572" cy="1965943"/>
          </a:xfrm>
          <a:custGeom>
            <a:avLst/>
            <a:gdLst/>
            <a:ahLst/>
            <a:cxnLst/>
            <a:rect r="r" b="b" t="t" l="l"/>
            <a:pathLst>
              <a:path h="1965943" w="3276572">
                <a:moveTo>
                  <a:pt x="0" y="0"/>
                </a:moveTo>
                <a:lnTo>
                  <a:pt x="3276572" y="0"/>
                </a:lnTo>
                <a:lnTo>
                  <a:pt x="3276572" y="1965944"/>
                </a:lnTo>
                <a:lnTo>
                  <a:pt x="0" y="196594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008295">
            <a:off x="14325897" y="7236881"/>
            <a:ext cx="1496335" cy="1776065"/>
          </a:xfrm>
          <a:custGeom>
            <a:avLst/>
            <a:gdLst/>
            <a:ahLst/>
            <a:cxnLst/>
            <a:rect r="r" b="b" t="t" l="l"/>
            <a:pathLst>
              <a:path h="1776065" w="1496335">
                <a:moveTo>
                  <a:pt x="0" y="0"/>
                </a:moveTo>
                <a:lnTo>
                  <a:pt x="1496335" y="0"/>
                </a:lnTo>
                <a:lnTo>
                  <a:pt x="1496335" y="1776065"/>
                </a:lnTo>
                <a:lnTo>
                  <a:pt x="0" y="177606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440197" y="7516022"/>
            <a:ext cx="3847803" cy="2651486"/>
          </a:xfrm>
          <a:custGeom>
            <a:avLst/>
            <a:gdLst/>
            <a:ahLst/>
            <a:cxnLst/>
            <a:rect r="r" b="b" t="t" l="l"/>
            <a:pathLst>
              <a:path h="2651486" w="3847803">
                <a:moveTo>
                  <a:pt x="0" y="0"/>
                </a:moveTo>
                <a:lnTo>
                  <a:pt x="3847803" y="0"/>
                </a:lnTo>
                <a:lnTo>
                  <a:pt x="3847803" y="2651486"/>
                </a:lnTo>
                <a:lnTo>
                  <a:pt x="0" y="265148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584486" y="4491440"/>
            <a:ext cx="13119028" cy="7714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41"/>
              </a:lnSpc>
            </a:pPr>
            <a:r>
              <a:rPr lang="en-US" sz="6267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TESTING NEW IDEA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2782122"/>
            <a:ext cx="10897327" cy="6124298"/>
          </a:xfrm>
          <a:custGeom>
            <a:avLst/>
            <a:gdLst/>
            <a:ahLst/>
            <a:cxnLst/>
            <a:rect r="r" b="b" t="t" l="l"/>
            <a:pathLst>
              <a:path h="6124298" w="10897327">
                <a:moveTo>
                  <a:pt x="0" y="0"/>
                </a:moveTo>
                <a:lnTo>
                  <a:pt x="10897327" y="0"/>
                </a:lnTo>
                <a:lnTo>
                  <a:pt x="10897327" y="6124298"/>
                </a:lnTo>
                <a:lnTo>
                  <a:pt x="0" y="61242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202638" y="2057400"/>
            <a:ext cx="6779133" cy="8229600"/>
          </a:xfrm>
          <a:custGeom>
            <a:avLst/>
            <a:gdLst/>
            <a:ahLst/>
            <a:cxnLst/>
            <a:rect r="r" b="b" t="t" l="l"/>
            <a:pathLst>
              <a:path h="8229600" w="6779133">
                <a:moveTo>
                  <a:pt x="0" y="0"/>
                </a:moveTo>
                <a:lnTo>
                  <a:pt x="6779133" y="0"/>
                </a:lnTo>
                <a:lnTo>
                  <a:pt x="677913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8100" y="4068579"/>
            <a:ext cx="15185253" cy="14565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6"/>
              </a:lnSpc>
            </a:pP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Apakah kalian sudah memilih </a:t>
            </a: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ide terbaik</a:t>
            </a: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 berdasarkan data?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8100" y="4068579"/>
            <a:ext cx="15185253" cy="751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6"/>
              </a:lnSpc>
            </a:pP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Apakah ide kamu sudah </a:t>
            </a: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VALID</a:t>
            </a: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668100" y="4915574"/>
            <a:ext cx="15185253" cy="751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6"/>
              </a:lnSpc>
            </a:pP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Atau justru masih </a:t>
            </a: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ASUMSI</a:t>
            </a: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...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8100" y="4068579"/>
            <a:ext cx="15185253" cy="751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6"/>
              </a:lnSpc>
            </a:pP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Apa buktinya kalau </a:t>
            </a: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IDE</a:t>
            </a: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 kamu </a:t>
            </a: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VALID</a:t>
            </a: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8100" y="4068579"/>
            <a:ext cx="15185253" cy="751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6"/>
              </a:lnSpc>
            </a:pP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Apa buktinya kalau </a:t>
            </a: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IDE</a:t>
            </a: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 kamu </a:t>
            </a: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VALID</a:t>
            </a: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168780" y="158535"/>
            <a:ext cx="7090520" cy="9969929"/>
          </a:xfrm>
          <a:custGeom>
            <a:avLst/>
            <a:gdLst/>
            <a:ahLst/>
            <a:cxnLst/>
            <a:rect r="r" b="b" t="t" l="l"/>
            <a:pathLst>
              <a:path h="9969929" w="7090520">
                <a:moveTo>
                  <a:pt x="0" y="0"/>
                </a:moveTo>
                <a:lnTo>
                  <a:pt x="7090520" y="0"/>
                </a:lnTo>
                <a:lnTo>
                  <a:pt x="7090520" y="9969930"/>
                </a:lnTo>
                <a:lnTo>
                  <a:pt x="0" y="99699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28" t="0" r="-1947" b="-3259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4405677"/>
            <a:ext cx="8912649" cy="2376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5"/>
              </a:lnSpc>
            </a:pPr>
            <a:r>
              <a:rPr lang="en-US" sz="559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Lakukan pengujian menggunakan </a:t>
            </a:r>
            <a:r>
              <a:rPr lang="en-US" sz="559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TESTING CARD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Object 2" id="2"/>
          <p:cNvGraphicFramePr/>
          <p:nvPr/>
        </p:nvGraphicFramePr>
        <p:xfrm>
          <a:off x="1028700" y="3161065"/>
          <a:ext cx="13201650" cy="1885950"/>
        </p:xfrm>
        <a:graphic>
          <a:graphicData uri="http://schemas.openxmlformats.org/presentationml/2006/ole">
            <p:oleObj imgW="15836900" imgH="4521200" r:id="rId3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sp>
        <p:nvSpPr>
          <p:cNvPr name="TextBox 3" id="3"/>
          <p:cNvSpPr txBox="true"/>
          <p:nvPr/>
        </p:nvSpPr>
        <p:spPr>
          <a:xfrm rot="0">
            <a:off x="4078063" y="1200150"/>
            <a:ext cx="10719121" cy="729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38"/>
              </a:lnSpc>
            </a:pPr>
            <a:r>
              <a:rPr lang="en-US" sz="5932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Opportuniy - Idea Fit Matrix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4372126"/>
            <a:ext cx="15707926" cy="7713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88"/>
              </a:lnSpc>
            </a:pPr>
            <a:r>
              <a:rPr lang="en-US" sz="5788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Siapakah</a:t>
            </a:r>
            <a:r>
              <a:rPr lang="en-US" sz="5788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 yang membutuhkan </a:t>
            </a:r>
            <a:r>
              <a:rPr lang="en-US" sz="5788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sertifikasi</a:t>
            </a:r>
            <a:r>
              <a:rPr lang="en-US" sz="5788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388173"/>
          </a:xfrm>
          <a:custGeom>
            <a:avLst/>
            <a:gdLst/>
            <a:ahLst/>
            <a:cxnLst/>
            <a:rect r="r" b="b" t="t" l="l"/>
            <a:pathLst>
              <a:path h="10388173" w="18288000">
                <a:moveTo>
                  <a:pt x="0" y="0"/>
                </a:moveTo>
                <a:lnTo>
                  <a:pt x="18288000" y="0"/>
                </a:lnTo>
                <a:lnTo>
                  <a:pt x="18288000" y="10388173"/>
                </a:lnTo>
                <a:lnTo>
                  <a:pt x="0" y="103881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14" t="0" r="-5894" b="-165503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33149" y="7637719"/>
            <a:ext cx="15526151" cy="1266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40"/>
              </a:lnSpc>
            </a:pPr>
            <a:r>
              <a:rPr lang="en-US" sz="4840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Mahasiswa membutuhkan sertifikasi untuk meningkatkan peluang kerja menjadi seorang akuntan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283442" y="2142103"/>
            <a:ext cx="5022365" cy="8435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11"/>
              </a:lnSpc>
            </a:pPr>
            <a:r>
              <a:rPr lang="en-US" sz="3211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Kebutuhan pada platform sertifikasi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283442" y="3580422"/>
            <a:ext cx="7149522" cy="83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68"/>
              </a:lnSpc>
            </a:pPr>
            <a:r>
              <a:rPr lang="en-US" sz="3168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Siapa yang bertanggung jawab untuk uji coba ini?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4372126"/>
            <a:ext cx="15707926" cy="15091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88"/>
              </a:lnSpc>
            </a:pPr>
            <a:r>
              <a:rPr lang="en-US" sz="5788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Dimana</a:t>
            </a:r>
            <a:r>
              <a:rPr lang="en-US" sz="5788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 orang mungkin membutuhkan sertifikasi?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388173"/>
          </a:xfrm>
          <a:custGeom>
            <a:avLst/>
            <a:gdLst/>
            <a:ahLst/>
            <a:cxnLst/>
            <a:rect r="r" b="b" t="t" l="l"/>
            <a:pathLst>
              <a:path h="10388173" w="18288000">
                <a:moveTo>
                  <a:pt x="0" y="0"/>
                </a:moveTo>
                <a:lnTo>
                  <a:pt x="18288000" y="0"/>
                </a:lnTo>
                <a:lnTo>
                  <a:pt x="18288000" y="10388173"/>
                </a:lnTo>
                <a:lnTo>
                  <a:pt x="0" y="103881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14" t="0" r="-5894" b="-165503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283442" y="2142103"/>
            <a:ext cx="5022365" cy="8435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11"/>
              </a:lnSpc>
            </a:pPr>
            <a:r>
              <a:rPr lang="en-US" sz="3211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Kebutuhan pada platform sertifikasi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283442" y="3580422"/>
            <a:ext cx="7149522" cy="83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68"/>
              </a:lnSpc>
            </a:pPr>
            <a:r>
              <a:rPr lang="en-US" sz="3168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Siapa yang bertanggung jawab untuk uji coba ini?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733149" y="7637719"/>
            <a:ext cx="15526151" cy="1266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40"/>
              </a:lnSpc>
            </a:pPr>
            <a:r>
              <a:rPr lang="en-US" sz="4840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Rata-rata pekerja di perusahaan BUMN belum berhasil naik jabatan karena tidak memiliki sertifikat kemampuan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4372126"/>
            <a:ext cx="15707926" cy="775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88"/>
              </a:lnSpc>
            </a:pPr>
            <a:r>
              <a:rPr lang="en-US" sz="5788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Kenapa </a:t>
            </a:r>
            <a:r>
              <a:rPr lang="en-US" sz="5788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orang butuh sertifikasi?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388173"/>
          </a:xfrm>
          <a:custGeom>
            <a:avLst/>
            <a:gdLst/>
            <a:ahLst/>
            <a:cxnLst/>
            <a:rect r="r" b="b" t="t" l="l"/>
            <a:pathLst>
              <a:path h="10388173" w="18288000">
                <a:moveTo>
                  <a:pt x="0" y="0"/>
                </a:moveTo>
                <a:lnTo>
                  <a:pt x="18288000" y="0"/>
                </a:lnTo>
                <a:lnTo>
                  <a:pt x="18288000" y="10388173"/>
                </a:lnTo>
                <a:lnTo>
                  <a:pt x="0" y="103881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14" t="0" r="-5894" b="-165503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33149" y="7637719"/>
            <a:ext cx="13942332" cy="1129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46"/>
              </a:lnSpc>
            </a:pPr>
            <a:r>
              <a:rPr lang="en-US" sz="434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Mahasiswa semester akhir membutuhkan sertifikasi kemampuan bahasa inggris sebagai syarat masuk kerja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283442" y="2142103"/>
            <a:ext cx="5022365" cy="8435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11"/>
              </a:lnSpc>
            </a:pPr>
            <a:r>
              <a:rPr lang="en-US" sz="3211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Kebutuhan pada platform sertifikasi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283442" y="3580422"/>
            <a:ext cx="7149522" cy="83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68"/>
              </a:lnSpc>
            </a:pPr>
            <a:r>
              <a:rPr lang="en-US" sz="3168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Siapa yang bertanggung jawab untuk uji coba ini?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1720486"/>
            <a:ext cx="18288000" cy="5464471"/>
          </a:xfrm>
          <a:custGeom>
            <a:avLst/>
            <a:gdLst/>
            <a:ahLst/>
            <a:cxnLst/>
            <a:rect r="r" b="b" t="t" l="l"/>
            <a:pathLst>
              <a:path h="5464471" w="18288000">
                <a:moveTo>
                  <a:pt x="0" y="0"/>
                </a:moveTo>
                <a:lnTo>
                  <a:pt x="18288000" y="0"/>
                </a:lnTo>
                <a:lnTo>
                  <a:pt x="18288000" y="5464470"/>
                </a:lnTo>
                <a:lnTo>
                  <a:pt x="0" y="54644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44" t="-180495" r="-2675" b="-20889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82695" y="4130220"/>
            <a:ext cx="16152531" cy="2611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0"/>
              </a:lnSpc>
            </a:pPr>
            <a:r>
              <a:rPr lang="en-US" sz="3420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Ajukan pertanyaan:</a:t>
            </a:r>
          </a:p>
          <a:p>
            <a:pPr algn="l" marL="738438" indent="-369219" lvl="1">
              <a:lnSpc>
                <a:spcPts val="3420"/>
              </a:lnSpc>
              <a:buAutoNum type="arabicPeriod" startAt="1"/>
            </a:pPr>
            <a:r>
              <a:rPr lang="en-US" b="true" sz="3420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Apakah kamu ingin bekerja sebagai akuntan?</a:t>
            </a:r>
          </a:p>
          <a:p>
            <a:pPr algn="l" marL="738438" indent="-369219" lvl="1">
              <a:lnSpc>
                <a:spcPts val="3420"/>
              </a:lnSpc>
              <a:buAutoNum type="arabicPeriod" startAt="1"/>
            </a:pPr>
            <a:r>
              <a:rPr lang="en-US" b="true" sz="3420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Apa saja yang menurut kamu dibutuhkan untuk menjadi akuntan?</a:t>
            </a:r>
          </a:p>
          <a:p>
            <a:pPr algn="l" marL="738438" indent="-369219" lvl="1">
              <a:lnSpc>
                <a:spcPts val="3420"/>
              </a:lnSpc>
              <a:buAutoNum type="arabicPeriod" startAt="1"/>
            </a:pPr>
            <a:r>
              <a:rPr lang="en-US" b="true" sz="3420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Apakah sertifikasi termasuk hal yang penting menurut kamu?</a:t>
            </a:r>
          </a:p>
          <a:p>
            <a:pPr algn="l" marL="738438" indent="-369219" lvl="1">
              <a:lnSpc>
                <a:spcPts val="3420"/>
              </a:lnSpc>
              <a:buAutoNum type="arabicPeriod" startAt="1"/>
            </a:pPr>
            <a:r>
              <a:rPr lang="en-US" b="true" sz="3420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Apakah kamu sudah atau berencana mengambil sertifikasi?</a:t>
            </a:r>
          </a:p>
          <a:p>
            <a:pPr algn="l" marL="738438" indent="-369219" lvl="1">
              <a:lnSpc>
                <a:spcPts val="3420"/>
              </a:lnSpc>
              <a:buAutoNum type="arabicPeriod" startAt="1"/>
            </a:pPr>
            <a:r>
              <a:rPr lang="en-US" b="true" sz="3420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Apa alasan kamu mau / tidak mau mengambil sertifikasi?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519220" y="2920877"/>
            <a:ext cx="8553720" cy="467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0"/>
              </a:lnSpc>
            </a:pPr>
            <a:r>
              <a:rPr lang="en-US" sz="3420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Wawancara 30 mahasiswa akuntansi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1960630"/>
            <a:ext cx="18288000" cy="5464471"/>
          </a:xfrm>
          <a:custGeom>
            <a:avLst/>
            <a:gdLst/>
            <a:ahLst/>
            <a:cxnLst/>
            <a:rect r="r" b="b" t="t" l="l"/>
            <a:pathLst>
              <a:path h="5464471" w="18288000">
                <a:moveTo>
                  <a:pt x="0" y="0"/>
                </a:moveTo>
                <a:lnTo>
                  <a:pt x="18288000" y="0"/>
                </a:lnTo>
                <a:lnTo>
                  <a:pt x="18288000" y="5464470"/>
                </a:lnTo>
                <a:lnTo>
                  <a:pt x="0" y="54644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44" t="-278400" r="-2675" b="-11098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106049" y="2998698"/>
            <a:ext cx="11153251" cy="3337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38465" indent="-469233" lvl="1">
              <a:lnSpc>
                <a:spcPts val="5259"/>
              </a:lnSpc>
              <a:buFont typeface="Arial"/>
              <a:buChar char="•"/>
            </a:pPr>
            <a:r>
              <a:rPr lang="en-US" sz="434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Jumlah yang menyatakan bahwa sertifikasi penting untuk menjadi akuntan</a:t>
            </a:r>
          </a:p>
          <a:p>
            <a:pPr algn="l" marL="938465" indent="-469233" lvl="1">
              <a:lnSpc>
                <a:spcPts val="5259"/>
              </a:lnSpc>
              <a:buFont typeface="Arial"/>
              <a:buChar char="•"/>
            </a:pPr>
            <a:r>
              <a:rPr lang="en-US" sz="434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dan dapat menyebutkan jenis sertifikasi yang relevan dibutuhkan</a:t>
            </a:r>
          </a:p>
          <a:p>
            <a:pPr algn="l">
              <a:lnSpc>
                <a:spcPts val="5259"/>
              </a:lnSpc>
            </a:pP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2074324"/>
            <a:ext cx="18288000" cy="6138351"/>
          </a:xfrm>
          <a:custGeom>
            <a:avLst/>
            <a:gdLst/>
            <a:ahLst/>
            <a:cxnLst/>
            <a:rect r="r" b="b" t="t" l="l"/>
            <a:pathLst>
              <a:path h="6138351" w="18288000">
                <a:moveTo>
                  <a:pt x="0" y="0"/>
                </a:moveTo>
                <a:lnTo>
                  <a:pt x="18288000" y="0"/>
                </a:lnTo>
                <a:lnTo>
                  <a:pt x="18288000" y="6138352"/>
                </a:lnTo>
                <a:lnTo>
                  <a:pt x="0" y="61383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45" t="-328216" r="0" b="-909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106049" y="3084423"/>
            <a:ext cx="11153251" cy="38665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46"/>
              </a:lnSpc>
            </a:pPr>
            <a:r>
              <a:rPr lang="en-US" sz="434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Minimal 70% responden:</a:t>
            </a:r>
          </a:p>
          <a:p>
            <a:pPr algn="l" marL="938465" indent="-469233" lvl="1">
              <a:lnSpc>
                <a:spcPts val="4346"/>
              </a:lnSpc>
              <a:buFont typeface="Arial"/>
              <a:buChar char="•"/>
            </a:pPr>
            <a:r>
              <a:rPr lang="en-US" sz="434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menyatakan sertifikasi kemampuan dapat mempermudah mereka menjadi akuntan</a:t>
            </a:r>
          </a:p>
          <a:p>
            <a:pPr algn="l" marL="938465" indent="-469233" lvl="1">
              <a:lnSpc>
                <a:spcPts val="4346"/>
              </a:lnSpc>
              <a:buFont typeface="Arial"/>
              <a:buChar char="•"/>
            </a:pPr>
            <a:r>
              <a:rPr lang="en-US" sz="434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menyebutkan jenis sertifikasi yang sama di bidang akuntan</a:t>
            </a:r>
          </a:p>
          <a:p>
            <a:pPr algn="l">
              <a:lnSpc>
                <a:spcPts val="4346"/>
              </a:lnSpc>
            </a:pP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4372126"/>
            <a:ext cx="15707926" cy="775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88"/>
              </a:lnSpc>
            </a:pPr>
            <a:r>
              <a:rPr lang="en-US" sz="5788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Sekarang kita coba dari ide bisnis kamu ya!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9258300"/>
            <a:ext cx="2343200" cy="166258"/>
          </a:xfrm>
          <a:custGeom>
            <a:avLst/>
            <a:gdLst/>
            <a:ahLst/>
            <a:cxnLst/>
            <a:rect r="r" b="b" t="t" l="l"/>
            <a:pathLst>
              <a:path h="166258" w="2343200">
                <a:moveTo>
                  <a:pt x="0" y="0"/>
                </a:moveTo>
                <a:lnTo>
                  <a:pt x="2343200" y="0"/>
                </a:lnTo>
                <a:lnTo>
                  <a:pt x="2343200" y="166258"/>
                </a:lnTo>
                <a:lnTo>
                  <a:pt x="0" y="1662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772502" y="3116143"/>
            <a:ext cx="3630502" cy="3630502"/>
          </a:xfrm>
          <a:custGeom>
            <a:avLst/>
            <a:gdLst/>
            <a:ahLst/>
            <a:cxnLst/>
            <a:rect r="r" b="b" t="t" l="l"/>
            <a:pathLst>
              <a:path h="3630502" w="3630502">
                <a:moveTo>
                  <a:pt x="0" y="0"/>
                </a:moveTo>
                <a:lnTo>
                  <a:pt x="3630501" y="0"/>
                </a:lnTo>
                <a:lnTo>
                  <a:pt x="3630501" y="3630501"/>
                </a:lnTo>
                <a:lnTo>
                  <a:pt x="0" y="36305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127953" y="3314773"/>
            <a:ext cx="2837586" cy="3024558"/>
          </a:xfrm>
          <a:custGeom>
            <a:avLst/>
            <a:gdLst/>
            <a:ahLst/>
            <a:cxnLst/>
            <a:rect r="r" b="b" t="t" l="l"/>
            <a:pathLst>
              <a:path h="3024558" w="2837586">
                <a:moveTo>
                  <a:pt x="0" y="0"/>
                </a:moveTo>
                <a:lnTo>
                  <a:pt x="2837586" y="0"/>
                </a:lnTo>
                <a:lnTo>
                  <a:pt x="2837586" y="3024558"/>
                </a:lnTo>
                <a:lnTo>
                  <a:pt x="0" y="30245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072510" y="4883635"/>
            <a:ext cx="2287222" cy="2287222"/>
          </a:xfrm>
          <a:custGeom>
            <a:avLst/>
            <a:gdLst/>
            <a:ahLst/>
            <a:cxnLst/>
            <a:rect r="r" b="b" t="t" l="l"/>
            <a:pathLst>
              <a:path h="2287222" w="2287222">
                <a:moveTo>
                  <a:pt x="0" y="0"/>
                </a:moveTo>
                <a:lnTo>
                  <a:pt x="2287222" y="0"/>
                </a:lnTo>
                <a:lnTo>
                  <a:pt x="2287222" y="2287222"/>
                </a:lnTo>
                <a:lnTo>
                  <a:pt x="0" y="22872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7999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747502" y="5112802"/>
            <a:ext cx="9366492" cy="12524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10"/>
              </a:lnSpc>
            </a:pPr>
            <a:r>
              <a:rPr lang="en-US" sz="10122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TERIMA KASIH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9258300"/>
            <a:ext cx="2343200" cy="166258"/>
          </a:xfrm>
          <a:custGeom>
            <a:avLst/>
            <a:gdLst/>
            <a:ahLst/>
            <a:cxnLst/>
            <a:rect r="r" b="b" t="t" l="l"/>
            <a:pathLst>
              <a:path h="166258" w="2343200">
                <a:moveTo>
                  <a:pt x="0" y="0"/>
                </a:moveTo>
                <a:lnTo>
                  <a:pt x="2343200" y="0"/>
                </a:lnTo>
                <a:lnTo>
                  <a:pt x="2343200" y="166258"/>
                </a:lnTo>
                <a:lnTo>
                  <a:pt x="0" y="1662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358722" y="663529"/>
            <a:ext cx="1900578" cy="824779"/>
          </a:xfrm>
          <a:custGeom>
            <a:avLst/>
            <a:gdLst/>
            <a:ahLst/>
            <a:cxnLst/>
            <a:rect r="r" b="b" t="t" l="l"/>
            <a:pathLst>
              <a:path h="824779" w="1900578">
                <a:moveTo>
                  <a:pt x="0" y="0"/>
                </a:moveTo>
                <a:lnTo>
                  <a:pt x="1900578" y="0"/>
                </a:lnTo>
                <a:lnTo>
                  <a:pt x="1900578" y="824778"/>
                </a:lnTo>
                <a:lnTo>
                  <a:pt x="0" y="8247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28700" y="6205136"/>
            <a:ext cx="7781625" cy="1708475"/>
            <a:chOff x="0" y="0"/>
            <a:chExt cx="2049481" cy="44996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049481" cy="449969"/>
            </a:xfrm>
            <a:custGeom>
              <a:avLst/>
              <a:gdLst/>
              <a:ahLst/>
              <a:cxnLst/>
              <a:rect r="r" b="b" t="t" l="l"/>
              <a:pathLst>
                <a:path h="449969" w="2049481">
                  <a:moveTo>
                    <a:pt x="1846281" y="0"/>
                  </a:moveTo>
                  <a:cubicBezTo>
                    <a:pt x="1958506" y="0"/>
                    <a:pt x="2049481" y="100729"/>
                    <a:pt x="2049481" y="224984"/>
                  </a:cubicBezTo>
                  <a:cubicBezTo>
                    <a:pt x="2049481" y="349240"/>
                    <a:pt x="1958506" y="449969"/>
                    <a:pt x="1846281" y="449969"/>
                  </a:cubicBezTo>
                  <a:lnTo>
                    <a:pt x="203200" y="449969"/>
                  </a:lnTo>
                  <a:cubicBezTo>
                    <a:pt x="90976" y="449969"/>
                    <a:pt x="0" y="349240"/>
                    <a:pt x="0" y="224984"/>
                  </a:cubicBezTo>
                  <a:cubicBezTo>
                    <a:pt x="0" y="100729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B2F3D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19050"/>
              <a:ext cx="2049481" cy="4309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42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347903" y="5963912"/>
            <a:ext cx="2190923" cy="2190923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14300" cap="sq">
              <a:solidFill>
                <a:srgbClr val="ED8C02"/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42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575600" y="6773623"/>
            <a:ext cx="1735529" cy="742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6000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03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860834" y="6468823"/>
            <a:ext cx="4561276" cy="11055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79"/>
              </a:lnSpc>
            </a:pPr>
            <a:r>
              <a:rPr lang="en-US" sz="2799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Lakukan penilaian terhadap ide kamu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4238819" y="200025"/>
            <a:ext cx="3630502" cy="3630502"/>
          </a:xfrm>
          <a:custGeom>
            <a:avLst/>
            <a:gdLst/>
            <a:ahLst/>
            <a:cxnLst/>
            <a:rect r="r" b="b" t="t" l="l"/>
            <a:pathLst>
              <a:path h="3630502" w="3630502">
                <a:moveTo>
                  <a:pt x="0" y="0"/>
                </a:moveTo>
                <a:lnTo>
                  <a:pt x="3630501" y="0"/>
                </a:lnTo>
                <a:lnTo>
                  <a:pt x="3630501" y="3630502"/>
                </a:lnTo>
                <a:lnTo>
                  <a:pt x="0" y="3630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3538827" y="1967518"/>
            <a:ext cx="2287222" cy="2287222"/>
          </a:xfrm>
          <a:custGeom>
            <a:avLst/>
            <a:gdLst/>
            <a:ahLst/>
            <a:cxnLst/>
            <a:rect r="r" b="b" t="t" l="l"/>
            <a:pathLst>
              <a:path h="2287222" w="2287222">
                <a:moveTo>
                  <a:pt x="0" y="0"/>
                </a:moveTo>
                <a:lnTo>
                  <a:pt x="2287222" y="0"/>
                </a:lnTo>
                <a:lnTo>
                  <a:pt x="2287222" y="2287222"/>
                </a:lnTo>
                <a:lnTo>
                  <a:pt x="0" y="22872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7999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1028700" y="2728337"/>
            <a:ext cx="7781625" cy="1708475"/>
            <a:chOff x="0" y="0"/>
            <a:chExt cx="2049481" cy="449969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049481" cy="449969"/>
            </a:xfrm>
            <a:custGeom>
              <a:avLst/>
              <a:gdLst/>
              <a:ahLst/>
              <a:cxnLst/>
              <a:rect r="r" b="b" t="t" l="l"/>
              <a:pathLst>
                <a:path h="449969" w="2049481">
                  <a:moveTo>
                    <a:pt x="1846281" y="0"/>
                  </a:moveTo>
                  <a:cubicBezTo>
                    <a:pt x="1958506" y="0"/>
                    <a:pt x="2049481" y="100729"/>
                    <a:pt x="2049481" y="224984"/>
                  </a:cubicBezTo>
                  <a:cubicBezTo>
                    <a:pt x="2049481" y="349240"/>
                    <a:pt x="1958506" y="449969"/>
                    <a:pt x="1846281" y="449969"/>
                  </a:cubicBezTo>
                  <a:lnTo>
                    <a:pt x="203200" y="449969"/>
                  </a:lnTo>
                  <a:cubicBezTo>
                    <a:pt x="90976" y="449969"/>
                    <a:pt x="0" y="349240"/>
                    <a:pt x="0" y="224984"/>
                  </a:cubicBezTo>
                  <a:cubicBezTo>
                    <a:pt x="0" y="100729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B2F3D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19050"/>
              <a:ext cx="2049481" cy="4309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42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347903" y="2487113"/>
            <a:ext cx="2190923" cy="2190923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14300" cap="sq">
              <a:solidFill>
                <a:srgbClr val="ED8C02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42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1575600" y="3296825"/>
            <a:ext cx="1735529" cy="742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6000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01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3685943" y="3103597"/>
            <a:ext cx="4561276" cy="679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05"/>
              </a:lnSpc>
            </a:pPr>
            <a:r>
              <a:rPr lang="en-US" sz="3503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Identifikasi Peluang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9477675" y="2728337"/>
            <a:ext cx="7781625" cy="1708475"/>
            <a:chOff x="0" y="0"/>
            <a:chExt cx="2049481" cy="449969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2049481" cy="449969"/>
            </a:xfrm>
            <a:custGeom>
              <a:avLst/>
              <a:gdLst/>
              <a:ahLst/>
              <a:cxnLst/>
              <a:rect r="r" b="b" t="t" l="l"/>
              <a:pathLst>
                <a:path h="449969" w="2049481">
                  <a:moveTo>
                    <a:pt x="1846281" y="0"/>
                  </a:moveTo>
                  <a:cubicBezTo>
                    <a:pt x="1958506" y="0"/>
                    <a:pt x="2049481" y="100729"/>
                    <a:pt x="2049481" y="224984"/>
                  </a:cubicBezTo>
                  <a:cubicBezTo>
                    <a:pt x="2049481" y="349240"/>
                    <a:pt x="1958506" y="449969"/>
                    <a:pt x="1846281" y="449969"/>
                  </a:cubicBezTo>
                  <a:lnTo>
                    <a:pt x="203200" y="449969"/>
                  </a:lnTo>
                  <a:cubicBezTo>
                    <a:pt x="90976" y="449969"/>
                    <a:pt x="0" y="349240"/>
                    <a:pt x="0" y="224984"/>
                  </a:cubicBezTo>
                  <a:cubicBezTo>
                    <a:pt x="0" y="100729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B2F3D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19050"/>
              <a:ext cx="2049481" cy="4309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42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9796879" y="2487113"/>
            <a:ext cx="2190923" cy="2190923"/>
            <a:chOff x="0" y="0"/>
            <a:chExt cx="812800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14300" cap="sq">
              <a:solidFill>
                <a:srgbClr val="ED8C02"/>
              </a:soli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42"/>
                </a:lnSpc>
              </a:pP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10024576" y="3296825"/>
            <a:ext cx="1735529" cy="742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6000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02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2359277" y="3122647"/>
            <a:ext cx="4939966" cy="6604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499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Generate Ide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9134175" y="6049637"/>
            <a:ext cx="8810325" cy="2762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025531" indent="-512765" lvl="1">
              <a:lnSpc>
                <a:spcPts val="4275"/>
              </a:lnSpc>
              <a:buFont typeface="Arial"/>
              <a:buChar char="•"/>
            </a:pPr>
            <a:r>
              <a:rPr lang="en-US" sz="4750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Permintaan pasar</a:t>
            </a:r>
          </a:p>
          <a:p>
            <a:pPr algn="l" marL="1025531" indent="-512765" lvl="1">
              <a:lnSpc>
                <a:spcPts val="4275"/>
              </a:lnSpc>
              <a:buFont typeface="Arial"/>
              <a:buChar char="•"/>
            </a:pPr>
            <a:r>
              <a:rPr lang="en-US" sz="4750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Seberapa penting masalahnya</a:t>
            </a:r>
          </a:p>
          <a:p>
            <a:pPr algn="l" marL="1025531" indent="-512765" lvl="1">
              <a:lnSpc>
                <a:spcPts val="4275"/>
              </a:lnSpc>
              <a:buFont typeface="Arial"/>
              <a:buChar char="•"/>
            </a:pPr>
            <a:r>
              <a:rPr lang="en-US" sz="4750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Tingkat persaingan</a:t>
            </a:r>
          </a:p>
          <a:p>
            <a:pPr algn="l" marL="1025531" indent="-512765" lvl="1">
              <a:lnSpc>
                <a:spcPts val="4275"/>
              </a:lnSpc>
              <a:buFont typeface="Arial"/>
              <a:buChar char="•"/>
            </a:pPr>
            <a:r>
              <a:rPr lang="en-US" sz="4750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Kemampuan menjalankan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388173"/>
          </a:xfrm>
          <a:custGeom>
            <a:avLst/>
            <a:gdLst/>
            <a:ahLst/>
            <a:cxnLst/>
            <a:rect r="r" b="b" t="t" l="l"/>
            <a:pathLst>
              <a:path h="10388173" w="18288000">
                <a:moveTo>
                  <a:pt x="0" y="0"/>
                </a:moveTo>
                <a:lnTo>
                  <a:pt x="18288000" y="0"/>
                </a:lnTo>
                <a:lnTo>
                  <a:pt x="18288000" y="10388173"/>
                </a:lnTo>
                <a:lnTo>
                  <a:pt x="0" y="103881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14" t="0" r="-5894" b="-165503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33149" y="7637719"/>
            <a:ext cx="13942332" cy="16766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46"/>
              </a:lnSpc>
            </a:pPr>
            <a:r>
              <a:rPr lang="en-US" sz="434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Mahasiswa membutuhkan sertifikasi untuk meningkatkan peluang kerja menjadi akuntan di oerusahaan BUMN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283442" y="2142103"/>
            <a:ext cx="5022365" cy="8435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11"/>
              </a:lnSpc>
            </a:pPr>
            <a:r>
              <a:rPr lang="en-US" sz="3211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Kebutuhan pada platform sertifikasi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283442" y="3580422"/>
            <a:ext cx="7149522" cy="83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68"/>
              </a:lnSpc>
            </a:pPr>
            <a:r>
              <a:rPr lang="en-US" sz="3168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Siapa yang bertanggung jawab untuk uji coba ini?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DAHGujHn5tI</dc:identifier>
  <dcterms:modified xsi:type="dcterms:W3CDTF">2011-08-01T06:04:30Z</dcterms:modified>
  <cp:revision>1</cp:revision>
  <dc:title>Testing New Idea</dc:title>
</cp:coreProperties>
</file>